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sldIdLst>
    <p:sldId id="272" r:id="rId3"/>
    <p:sldId id="262" r:id="rId4"/>
    <p:sldId id="263" r:id="rId5"/>
    <p:sldId id="264" r:id="rId6"/>
    <p:sldId id="265" r:id="rId7"/>
    <p:sldId id="267" r:id="rId8"/>
    <p:sldId id="268" r:id="rId9"/>
    <p:sldId id="269" r:id="rId10"/>
    <p:sldId id="258" r:id="rId11"/>
    <p:sldId id="259" r:id="rId12"/>
    <p:sldId id="260" r:id="rId13"/>
    <p:sldId id="270" r:id="rId14"/>
    <p:sldId id="271" r:id="rId15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9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F380-2C8A-4535-A19A-00BF37D37AFF}" type="datetimeFigureOut">
              <a:rPr lang="es-AR" smtClean="0"/>
              <a:t>28/09/2020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CA17-26EB-4A22-885C-6622E65362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16009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F380-2C8A-4535-A19A-00BF37D37AFF}" type="datetimeFigureOut">
              <a:rPr lang="es-AR" smtClean="0"/>
              <a:t>28/09/2020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CA17-26EB-4A22-885C-6622E65362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99466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F380-2C8A-4535-A19A-00BF37D37AFF}" type="datetimeFigureOut">
              <a:rPr lang="es-AR" smtClean="0"/>
              <a:t>28/09/2020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CA17-26EB-4A22-885C-6622E65362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59285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ED32-8AD4-473F-AB9E-39F6A9B20B49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28/09/2020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53CB-0DB8-4A35-8C7A-337ECA1E2503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871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ED32-8AD4-473F-AB9E-39F6A9B20B49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28/09/2020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53CB-0DB8-4A35-8C7A-337ECA1E2503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648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ED32-8AD4-473F-AB9E-39F6A9B20B49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28/09/2020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53CB-0DB8-4A35-8C7A-337ECA1E2503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018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ED32-8AD4-473F-AB9E-39F6A9B20B49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28/09/2020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53CB-0DB8-4A35-8C7A-337ECA1E2503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663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ED32-8AD4-473F-AB9E-39F6A9B20B49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28/09/2020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53CB-0DB8-4A35-8C7A-337ECA1E2503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5710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ED32-8AD4-473F-AB9E-39F6A9B20B49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28/09/2020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53CB-0DB8-4A35-8C7A-337ECA1E2503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0881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ED32-8AD4-473F-AB9E-39F6A9B20B49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28/09/2020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53CB-0DB8-4A35-8C7A-337ECA1E2503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3936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ED32-8AD4-473F-AB9E-39F6A9B20B49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28/09/2020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53CB-0DB8-4A35-8C7A-337ECA1E2503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58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F380-2C8A-4535-A19A-00BF37D37AFF}" type="datetimeFigureOut">
              <a:rPr lang="es-AR" smtClean="0"/>
              <a:t>28/09/2020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CA17-26EB-4A22-885C-6622E65362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300647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ED32-8AD4-473F-AB9E-39F6A9B20B49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28/09/2020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53CB-0DB8-4A35-8C7A-337ECA1E2503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8782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ED32-8AD4-473F-AB9E-39F6A9B20B49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28/09/2020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53CB-0DB8-4A35-8C7A-337ECA1E2503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711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ED32-8AD4-473F-AB9E-39F6A9B20B49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28/09/2020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53CB-0DB8-4A35-8C7A-337ECA1E2503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865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F380-2C8A-4535-A19A-00BF37D37AFF}" type="datetimeFigureOut">
              <a:rPr lang="es-AR" smtClean="0"/>
              <a:t>28/09/2020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CA17-26EB-4A22-885C-6622E65362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37081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F380-2C8A-4535-A19A-00BF37D37AFF}" type="datetimeFigureOut">
              <a:rPr lang="es-AR" smtClean="0"/>
              <a:t>28/09/2020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CA17-26EB-4A22-885C-6622E65362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13769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F380-2C8A-4535-A19A-00BF37D37AFF}" type="datetimeFigureOut">
              <a:rPr lang="es-AR" smtClean="0"/>
              <a:t>28/09/2020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CA17-26EB-4A22-885C-6622E65362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05691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F380-2C8A-4535-A19A-00BF37D37AFF}" type="datetimeFigureOut">
              <a:rPr lang="es-AR" smtClean="0"/>
              <a:t>28/09/2020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CA17-26EB-4A22-885C-6622E65362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55844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F380-2C8A-4535-A19A-00BF37D37AFF}" type="datetimeFigureOut">
              <a:rPr lang="es-AR" smtClean="0"/>
              <a:t>28/09/2020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CA17-26EB-4A22-885C-6622E65362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06700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F380-2C8A-4535-A19A-00BF37D37AFF}" type="datetimeFigureOut">
              <a:rPr lang="es-AR" smtClean="0"/>
              <a:t>28/09/2020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CA17-26EB-4A22-885C-6622E65362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5541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F380-2C8A-4535-A19A-00BF37D37AFF}" type="datetimeFigureOut">
              <a:rPr lang="es-AR" smtClean="0"/>
              <a:t>28/09/2020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CA17-26EB-4A22-885C-6622E65362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43548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FF380-2C8A-4535-A19A-00BF37D37AFF}" type="datetimeFigureOut">
              <a:rPr lang="es-AR" smtClean="0"/>
              <a:t>28/09/2020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ACA17-26EB-4A22-885C-6622E65362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5312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9ED32-8AD4-473F-AB9E-39F6A9B20B49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28/09/2020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A53CB-0DB8-4A35-8C7A-337ECA1E2503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958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b="1" dirty="0"/>
              <a:t>Jornadas Internacionales de Finanzas </a:t>
            </a:r>
            <a:r>
              <a:rPr lang="es-AR" b="1" dirty="0" smtClean="0"/>
              <a:t>Públicas</a:t>
            </a:r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940934"/>
            <a:ext cx="9144000" cy="1316865"/>
          </a:xfrm>
        </p:spPr>
        <p:txBody>
          <a:bodyPr/>
          <a:lstStyle/>
          <a:p>
            <a:r>
              <a:rPr lang="es-AR" b="1" i="1" dirty="0"/>
              <a:t>Alternativas al Sistema de </a:t>
            </a:r>
            <a:r>
              <a:rPr lang="es-AR" b="1" i="1" dirty="0" smtClean="0"/>
              <a:t>Coparticipación</a:t>
            </a:r>
          </a:p>
          <a:p>
            <a:r>
              <a:rPr lang="es-AR" b="1" i="1" dirty="0"/>
              <a:t>Coparticipación como sistema de incentivos para el desarrollo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374214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cap="small" dirty="0" smtClean="0"/>
              <a:t>Hacia una política federal de desarrollo</a:t>
            </a:r>
            <a:br>
              <a:rPr lang="es-AR" b="1" cap="small" dirty="0" smtClean="0"/>
            </a:br>
            <a:r>
              <a:rPr lang="es-AR" sz="3600" cap="small" dirty="0">
                <a:solidFill>
                  <a:prstClr val="black"/>
                </a:solidFill>
              </a:rPr>
              <a:t>2. </a:t>
            </a:r>
            <a:r>
              <a:rPr lang="es-AR" sz="3600" cap="small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Instituciones para la gestión multinivel</a:t>
            </a:r>
            <a:endParaRPr lang="es-AR" b="1" cap="smal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AR" cap="small" dirty="0" smtClean="0"/>
              <a:t>Nivel provincial</a:t>
            </a:r>
          </a:p>
          <a:p>
            <a:pPr marL="0" indent="0">
              <a:buNone/>
            </a:pPr>
            <a:endParaRPr lang="es-AR" dirty="0" smtClean="0"/>
          </a:p>
          <a:p>
            <a:pPr lvl="1"/>
            <a:r>
              <a:rPr lang="es-AR" dirty="0" smtClean="0"/>
              <a:t>Instituciones (normas y organizaciones)</a:t>
            </a:r>
          </a:p>
          <a:p>
            <a:pPr lvl="1"/>
            <a:r>
              <a:rPr lang="es-AR" dirty="0" smtClean="0"/>
              <a:t>Financiación (fondos de contraparte)</a:t>
            </a:r>
          </a:p>
          <a:p>
            <a:pPr lvl="1"/>
            <a:r>
              <a:rPr lang="es-AR" dirty="0" smtClean="0"/>
              <a:t>Estrategias de Especialización Inteligente (con Empresas, Estado e Inteligencia Técnica y Comercial vía universidades, INTI, INTA, SENASA, CONICET locales)</a:t>
            </a:r>
          </a:p>
          <a:p>
            <a:pPr lvl="1"/>
            <a:r>
              <a:rPr lang="es-AR" dirty="0" smtClean="0"/>
              <a:t>Acuerdos interprovinciales</a:t>
            </a:r>
          </a:p>
          <a:p>
            <a:pPr lvl="1"/>
            <a:r>
              <a:rPr lang="es-AR" dirty="0" smtClean="0"/>
              <a:t>Servicios locales: capacitación laboral y empresarial, consultoría, IC y VT, comercio exterior, promoción inversiones, </a:t>
            </a:r>
            <a:r>
              <a:rPr lang="es-AR" dirty="0" err="1" smtClean="0"/>
              <a:t>emprendedorismo</a:t>
            </a:r>
            <a:r>
              <a:rPr lang="es-AR" dirty="0" smtClean="0"/>
              <a:t>, obra pública para la competitividad, </a:t>
            </a:r>
            <a:r>
              <a:rPr lang="es-AR" dirty="0" err="1" smtClean="0"/>
              <a:t>asociativismo</a:t>
            </a:r>
            <a:r>
              <a:rPr lang="es-AR" dirty="0" smtClean="0"/>
              <a:t>, servicios financieros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76087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cap="small" dirty="0" smtClean="0"/>
              <a:t>Hacia una política federal de desarrollo</a:t>
            </a:r>
            <a:br>
              <a:rPr lang="es-AR" b="1" cap="small" dirty="0" smtClean="0"/>
            </a:br>
            <a:r>
              <a:rPr lang="es-AR" sz="3600" cap="small" dirty="0">
                <a:solidFill>
                  <a:prstClr val="black"/>
                </a:solidFill>
              </a:rPr>
              <a:t>2. </a:t>
            </a:r>
            <a:r>
              <a:rPr lang="es-AR" sz="3600" cap="small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Instituciones para la gestión multinivel</a:t>
            </a:r>
            <a:endParaRPr lang="es-AR" b="1" cap="smal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AR" cap="small" dirty="0" smtClean="0"/>
              <a:t>Nivel municipal</a:t>
            </a:r>
          </a:p>
          <a:p>
            <a:pPr marL="0" indent="0">
              <a:buNone/>
            </a:pPr>
            <a:endParaRPr lang="es-AR" dirty="0" smtClean="0"/>
          </a:p>
          <a:p>
            <a:pPr lvl="1"/>
            <a:r>
              <a:rPr lang="es-AR" dirty="0" smtClean="0"/>
              <a:t>El gran tema del AMBA</a:t>
            </a:r>
          </a:p>
          <a:p>
            <a:pPr lvl="1"/>
            <a:r>
              <a:rPr lang="es-AR" dirty="0" smtClean="0"/>
              <a:t>Lo urbano y el desarrollo económico</a:t>
            </a:r>
          </a:p>
          <a:p>
            <a:pPr lvl="2"/>
            <a:r>
              <a:rPr lang="es-AR" dirty="0" smtClean="0"/>
              <a:t>Los nuevos modelos de desarrollo económico y urbano sustentables</a:t>
            </a:r>
          </a:p>
          <a:p>
            <a:pPr lvl="2"/>
            <a:r>
              <a:rPr lang="es-AR" dirty="0" smtClean="0"/>
              <a:t>La relación entre lo urbano y lo rural en debate</a:t>
            </a:r>
          </a:p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r>
              <a:rPr lang="es-AR" b="1" dirty="0" smtClean="0"/>
              <a:t>PARA EL CONGRESO DEL AÑO QUE VIENE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4000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cap="small" dirty="0" smtClean="0"/>
              <a:t>Hacia una política federal de desarrollo</a:t>
            </a:r>
            <a:br>
              <a:rPr lang="es-AR" b="1" cap="small" dirty="0" smtClean="0"/>
            </a:br>
            <a:r>
              <a:rPr lang="es-AR" sz="3600" cap="small" dirty="0">
                <a:solidFill>
                  <a:prstClr val="black"/>
                </a:solidFill>
              </a:rPr>
              <a:t>2. </a:t>
            </a:r>
            <a:r>
              <a:rPr lang="es-AR" sz="3600" cap="small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Instituciones para la gestión multinivel</a:t>
            </a:r>
            <a:endParaRPr lang="es-AR" b="1" cap="smal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AR" cap="small" dirty="0" smtClean="0"/>
              <a:t>Gobernanza (principio de participación)</a:t>
            </a:r>
          </a:p>
          <a:p>
            <a:pPr marL="0" indent="0">
              <a:buNone/>
            </a:pPr>
            <a:r>
              <a:rPr lang="es-AR" dirty="0" smtClean="0"/>
              <a:t>En los tres niveles</a:t>
            </a:r>
          </a:p>
          <a:p>
            <a:pPr marL="0" indent="0">
              <a:buNone/>
            </a:pPr>
            <a:endParaRPr lang="es-AR" dirty="0" smtClean="0"/>
          </a:p>
          <a:p>
            <a:pPr lvl="1"/>
            <a:r>
              <a:rPr lang="es-AR" dirty="0" smtClean="0"/>
              <a:t>Marco asambleario (en el nivel local: triángulo Sábato)</a:t>
            </a:r>
          </a:p>
          <a:p>
            <a:pPr lvl="1"/>
            <a:r>
              <a:rPr lang="es-AR" dirty="0" smtClean="0"/>
              <a:t>Directorio</a:t>
            </a:r>
          </a:p>
          <a:p>
            <a:pPr lvl="1"/>
            <a:r>
              <a:rPr lang="es-AR" dirty="0" smtClean="0"/>
              <a:t>Marco gerencial con independencia protegida (INTI+INTA)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8575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cap="small" dirty="0" smtClean="0"/>
              <a:t>Hacia una política federal de desarrollo</a:t>
            </a:r>
            <a:br>
              <a:rPr lang="es-AR" b="1" cap="small" dirty="0" smtClean="0"/>
            </a:br>
            <a:r>
              <a:rPr lang="es-AR" sz="3600" cap="small" dirty="0" smtClean="0">
                <a:solidFill>
                  <a:prstClr val="black"/>
                </a:solidFill>
              </a:rPr>
              <a:t>3. Construcción de capacidades</a:t>
            </a:r>
            <a:endParaRPr lang="es-AR" b="1" cap="smal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AR" cap="small" dirty="0" smtClean="0"/>
              <a:t>En los tres niveles</a:t>
            </a:r>
          </a:p>
          <a:p>
            <a:pPr marL="0" indent="0">
              <a:buNone/>
            </a:pPr>
            <a:endParaRPr lang="es-AR" dirty="0" smtClean="0"/>
          </a:p>
          <a:p>
            <a:r>
              <a:rPr lang="es-AR" dirty="0" smtClean="0"/>
              <a:t>UE (UE y países)</a:t>
            </a:r>
          </a:p>
          <a:p>
            <a:r>
              <a:rPr lang="es-AR" dirty="0" smtClean="0"/>
              <a:t>OCDE (OCDE y países)</a:t>
            </a:r>
          </a:p>
          <a:p>
            <a:r>
              <a:rPr lang="es-AR" dirty="0" smtClean="0"/>
              <a:t>BM (Rol central para la construcción institucional exógena)</a:t>
            </a:r>
          </a:p>
          <a:p>
            <a:r>
              <a:rPr lang="es-AR" dirty="0" smtClean="0"/>
              <a:t>BID (</a:t>
            </a:r>
            <a:r>
              <a:rPr lang="es-AR" dirty="0">
                <a:solidFill>
                  <a:prstClr val="black"/>
                </a:solidFill>
              </a:rPr>
              <a:t>Rol central para la construcción institucional exógena</a:t>
            </a:r>
            <a:r>
              <a:rPr lang="es-AR" dirty="0" smtClean="0"/>
              <a:t>)</a:t>
            </a:r>
          </a:p>
          <a:p>
            <a:endParaRPr lang="es-AR" dirty="0"/>
          </a:p>
          <a:p>
            <a:pPr marL="0" indent="0">
              <a:buNone/>
            </a:pPr>
            <a:r>
              <a:rPr lang="es-AR" sz="2400" dirty="0"/>
              <a:t>(ojo, en ninguna universidad argentina se enseña y/o investiga “gestión” del desarrollo viendo los tres niveles de gobierno)</a:t>
            </a:r>
          </a:p>
          <a:p>
            <a:pPr marL="0" indent="0">
              <a:buNone/>
            </a:pPr>
            <a:endParaRPr lang="es-AR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71267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cap="small" dirty="0" smtClean="0"/>
              <a:t>Coparticipación como sistema de incentivos para el desarrollo</a:t>
            </a:r>
            <a:endParaRPr lang="es-AR" b="1" cap="smal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r>
              <a:rPr lang="es-AR" dirty="0" smtClean="0"/>
              <a:t>China</a:t>
            </a:r>
          </a:p>
          <a:p>
            <a:pPr lvl="1"/>
            <a:r>
              <a:rPr lang="es-AR" dirty="0" smtClean="0"/>
              <a:t>Votos vienen de arriba, dinero viene de abajo + transferencias condicionadas</a:t>
            </a:r>
          </a:p>
          <a:p>
            <a:r>
              <a:rPr lang="es-AR" dirty="0" smtClean="0"/>
              <a:t>USA: </a:t>
            </a:r>
          </a:p>
          <a:p>
            <a:pPr lvl="1"/>
            <a:r>
              <a:rPr lang="es-AR" dirty="0" smtClean="0"/>
              <a:t>Votos vienen de abajo, dinero viene de abajo</a:t>
            </a:r>
          </a:p>
          <a:p>
            <a:r>
              <a:rPr lang="es-AR" dirty="0" smtClean="0"/>
              <a:t>Europa, Canadá, Australia: </a:t>
            </a:r>
          </a:p>
          <a:p>
            <a:pPr lvl="1"/>
            <a:r>
              <a:rPr lang="es-AR" dirty="0" smtClean="0"/>
              <a:t>Votos vienen de abajo, dinero viene de abajo + transferencias condicionadas (Europa cuatro niveles)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87118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/>
            </a:r>
            <a:br>
              <a:rPr lang="es-AR" dirty="0" smtClean="0"/>
            </a:br>
            <a:r>
              <a:rPr lang="es-AR" sz="4900" b="1" cap="small" dirty="0" smtClean="0"/>
              <a:t>Argentina: </a:t>
            </a:r>
            <a:r>
              <a:rPr lang="es-AR" sz="3600" cap="small" dirty="0" smtClean="0"/>
              <a:t>incentivos perversos difíciles de modificar</a:t>
            </a:r>
            <a:r>
              <a:rPr lang="es-AR" sz="4900" dirty="0"/>
              <a:t/>
            </a:r>
            <a:br>
              <a:rPr lang="es-AR" sz="4900" dirty="0"/>
            </a:br>
            <a:endParaRPr lang="es-AR" sz="49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AR" sz="3600" cap="small" dirty="0" smtClean="0"/>
              <a:t>Tipología de provincias:</a:t>
            </a:r>
          </a:p>
          <a:p>
            <a:endParaRPr lang="es-AR" dirty="0"/>
          </a:p>
          <a:p>
            <a:r>
              <a:rPr lang="es-AR" dirty="0" smtClean="0"/>
              <a:t>Pobres</a:t>
            </a:r>
            <a:r>
              <a:rPr lang="es-AR" dirty="0"/>
              <a:t>: </a:t>
            </a:r>
            <a:r>
              <a:rPr lang="es-AR" dirty="0" smtClean="0">
                <a:solidFill>
                  <a:prstClr val="black"/>
                </a:solidFill>
              </a:rPr>
              <a:t>dinero </a:t>
            </a:r>
            <a:r>
              <a:rPr lang="es-AR" dirty="0">
                <a:solidFill>
                  <a:prstClr val="black"/>
                </a:solidFill>
              </a:rPr>
              <a:t>que viene de arriba y votos que viene de </a:t>
            </a:r>
            <a:r>
              <a:rPr lang="es-AR" dirty="0" smtClean="0">
                <a:solidFill>
                  <a:prstClr val="black"/>
                </a:solidFill>
              </a:rPr>
              <a:t>abajo</a:t>
            </a:r>
            <a:endParaRPr lang="es-AR" dirty="0"/>
          </a:p>
          <a:p>
            <a:r>
              <a:rPr lang="es-AR" dirty="0"/>
              <a:t>Emiratos: </a:t>
            </a:r>
            <a:r>
              <a:rPr lang="es-AR" dirty="0" smtClean="0"/>
              <a:t>dinero viene de </a:t>
            </a:r>
            <a:r>
              <a:rPr lang="es-AR" dirty="0"/>
              <a:t>arriba y de regalías, votos </a:t>
            </a:r>
            <a:r>
              <a:rPr lang="es-AR" dirty="0" smtClean="0"/>
              <a:t>vienen de </a:t>
            </a:r>
            <a:r>
              <a:rPr lang="es-AR" dirty="0"/>
              <a:t>abajo</a:t>
            </a:r>
          </a:p>
          <a:p>
            <a:r>
              <a:rPr lang="es-AR" dirty="0"/>
              <a:t>Con sector privado y sociedad </a:t>
            </a:r>
            <a:r>
              <a:rPr lang="es-AR" dirty="0" smtClean="0"/>
              <a:t>civil: mayor correspondencia fiscal y sociedad que controla</a:t>
            </a:r>
            <a:endParaRPr lang="es-AR" dirty="0"/>
          </a:p>
          <a:p>
            <a:r>
              <a:rPr lang="es-AR" dirty="0"/>
              <a:t>Buenos </a:t>
            </a:r>
            <a:r>
              <a:rPr lang="es-AR" dirty="0" smtClean="0"/>
              <a:t>Aires: GBA + CABA = AMBA = FUA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72736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/>
            </a:r>
            <a:br>
              <a:rPr lang="es-AR" dirty="0" smtClean="0"/>
            </a:br>
            <a:r>
              <a:rPr lang="es-AR" sz="4900" b="1" cap="small" dirty="0" smtClean="0"/>
              <a:t>Fondo </a:t>
            </a:r>
            <a:r>
              <a:rPr lang="es-AR" sz="4900" b="1" cap="small" dirty="0"/>
              <a:t>de convergencia para la </a:t>
            </a:r>
            <a:r>
              <a:rPr lang="es-AR" sz="4900" b="1" cap="small" dirty="0" smtClean="0"/>
              <a:t>Argentina</a:t>
            </a:r>
            <a:br>
              <a:rPr lang="es-AR" sz="4900" b="1" cap="small" dirty="0" smtClean="0"/>
            </a:br>
            <a:r>
              <a:rPr lang="es-AR" sz="3600" cap="small" dirty="0">
                <a:solidFill>
                  <a:prstClr val="black"/>
                </a:solidFill>
              </a:rPr>
              <a:t>Hacia una política federal </a:t>
            </a:r>
            <a:r>
              <a:rPr lang="es-AR" sz="3600" cap="small">
                <a:solidFill>
                  <a:prstClr val="black"/>
                </a:solidFill>
              </a:rPr>
              <a:t>de </a:t>
            </a:r>
            <a:r>
              <a:rPr lang="es-AR" sz="3600" cap="small" smtClean="0">
                <a:solidFill>
                  <a:prstClr val="black"/>
                </a:solidFill>
              </a:rPr>
              <a:t>desarrollo 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AR" sz="3600" b="1" cap="small" dirty="0" smtClean="0"/>
          </a:p>
          <a:p>
            <a:pPr marL="0" indent="0">
              <a:buNone/>
            </a:pPr>
            <a:r>
              <a:rPr lang="es-AR" sz="3600" b="1" cap="small" dirty="0" smtClean="0"/>
              <a:t>Principios</a:t>
            </a:r>
            <a:r>
              <a:rPr lang="es-AR" sz="3600" b="1" cap="small" dirty="0"/>
              <a:t>:</a:t>
            </a:r>
          </a:p>
          <a:p>
            <a:pPr marL="0" indent="0">
              <a:buNone/>
            </a:pPr>
            <a:endParaRPr lang="es-AR" dirty="0"/>
          </a:p>
          <a:p>
            <a:r>
              <a:rPr lang="es-AR" dirty="0" smtClean="0"/>
              <a:t>Gestión </a:t>
            </a:r>
            <a:r>
              <a:rPr lang="es-AR" dirty="0"/>
              <a:t>multinivel</a:t>
            </a:r>
          </a:p>
          <a:p>
            <a:r>
              <a:rPr lang="es-AR" dirty="0" smtClean="0"/>
              <a:t>Subsidiariedad (vertical </a:t>
            </a:r>
            <a:r>
              <a:rPr lang="es-AR" smtClean="0"/>
              <a:t>y horizontal)</a:t>
            </a:r>
            <a:endParaRPr lang="es-AR" dirty="0"/>
          </a:p>
          <a:p>
            <a:r>
              <a:rPr lang="es-AR" dirty="0"/>
              <a:t>Cohesión</a:t>
            </a:r>
          </a:p>
          <a:p>
            <a:r>
              <a:rPr lang="es-AR" dirty="0"/>
              <a:t>Participación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501227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cap="small" dirty="0">
                <a:solidFill>
                  <a:prstClr val="black"/>
                </a:solidFill>
              </a:rPr>
              <a:t>Hacia una política federal de </a:t>
            </a:r>
            <a:r>
              <a:rPr lang="es-AR" b="1" cap="small" dirty="0" smtClean="0">
                <a:solidFill>
                  <a:prstClr val="black"/>
                </a:solidFill>
              </a:rPr>
              <a:t>desarrollo</a:t>
            </a:r>
            <a:br>
              <a:rPr lang="es-AR" b="1" cap="small" dirty="0" smtClean="0">
                <a:solidFill>
                  <a:prstClr val="black"/>
                </a:solidFill>
              </a:rPr>
            </a:br>
            <a:r>
              <a:rPr lang="es-AR" sz="3200" cap="small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Condiciones</a:t>
            </a:r>
            <a:endParaRPr lang="es-AR" sz="3200" b="1" cap="smal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s-AR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A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Financiamiento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A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Instituciones para la gestión multinivel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A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Capacidades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583003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AR" b="1" cap="small" dirty="0">
                <a:solidFill>
                  <a:prstClr val="black"/>
                </a:solidFill>
              </a:rPr>
              <a:t>Hacia una política federal de </a:t>
            </a:r>
            <a:r>
              <a:rPr lang="es-AR" b="1" cap="small" dirty="0" smtClean="0">
                <a:solidFill>
                  <a:prstClr val="black"/>
                </a:solidFill>
              </a:rPr>
              <a:t>desarrollo</a:t>
            </a:r>
            <a:br>
              <a:rPr lang="es-AR" b="1" cap="small" dirty="0" smtClean="0">
                <a:solidFill>
                  <a:prstClr val="black"/>
                </a:solidFill>
              </a:rPr>
            </a:br>
            <a:r>
              <a:rPr lang="es-AR" sz="3600" cap="small" dirty="0" smtClean="0">
                <a:solidFill>
                  <a:prstClr val="black"/>
                </a:solidFill>
              </a:rPr>
              <a:t>1. Financiamiento</a:t>
            </a:r>
            <a:r>
              <a:rPr lang="es-AR" sz="3600" dirty="0" smtClean="0">
                <a:solidFill>
                  <a:prstClr val="black"/>
                </a:solidFill>
              </a:rPr>
              <a:t> </a:t>
            </a:r>
            <a:endParaRPr lang="es-AR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68048"/>
            <a:ext cx="10515600" cy="46009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AR" sz="3200" cap="small" dirty="0" smtClean="0"/>
          </a:p>
          <a:p>
            <a:pPr marL="0" indent="0">
              <a:buNone/>
            </a:pPr>
            <a:r>
              <a:rPr lang="es-AR" sz="3200" cap="small" dirty="0" smtClean="0"/>
              <a:t>Parámetros (1):</a:t>
            </a:r>
          </a:p>
          <a:p>
            <a:pPr marL="0" indent="0">
              <a:buNone/>
            </a:pPr>
            <a:endParaRPr lang="es-AR" cap="small" dirty="0" smtClean="0"/>
          </a:p>
          <a:p>
            <a:r>
              <a:rPr lang="es-AR" dirty="0"/>
              <a:t>0.4% del </a:t>
            </a:r>
            <a:r>
              <a:rPr lang="es-AR" dirty="0" smtClean="0"/>
              <a:t>PBI</a:t>
            </a:r>
          </a:p>
          <a:p>
            <a:r>
              <a:rPr lang="es-AR" dirty="0"/>
              <a:t>70% </a:t>
            </a:r>
            <a:r>
              <a:rPr lang="es-AR" dirty="0" smtClean="0"/>
              <a:t>Provincias y 30</a:t>
            </a:r>
            <a:r>
              <a:rPr lang="es-AR" dirty="0"/>
              <a:t>% </a:t>
            </a:r>
            <a:r>
              <a:rPr lang="es-AR" dirty="0" smtClean="0"/>
              <a:t>Municipios</a:t>
            </a:r>
          </a:p>
          <a:p>
            <a:r>
              <a:rPr lang="es-AR" dirty="0"/>
              <a:t>La inversión total per cápita igual para todos los </a:t>
            </a:r>
            <a:r>
              <a:rPr lang="es-AR" dirty="0" smtClean="0"/>
              <a:t>distritos</a:t>
            </a:r>
          </a:p>
          <a:p>
            <a:r>
              <a:rPr lang="es-AR" dirty="0"/>
              <a:t>Fondo de convergencia + contrapartes provinciales y municipales</a:t>
            </a:r>
          </a:p>
          <a:p>
            <a:pPr lvl="1"/>
            <a:r>
              <a:rPr lang="es-AR" dirty="0"/>
              <a:t>Cuatro </a:t>
            </a:r>
            <a:r>
              <a:rPr lang="es-AR" dirty="0" smtClean="0"/>
              <a:t>segmentos según PBI/cápita:</a:t>
            </a:r>
            <a:endParaRPr lang="es-AR" dirty="0"/>
          </a:p>
          <a:p>
            <a:pPr lvl="2"/>
            <a:r>
              <a:rPr lang="es-AR" sz="2400" dirty="0"/>
              <a:t>PBI/cápita mayor al 200% del PBI/cápita nacional</a:t>
            </a:r>
          </a:p>
          <a:p>
            <a:pPr lvl="2"/>
            <a:r>
              <a:rPr lang="es-AR" sz="2400" dirty="0"/>
              <a:t>PBI/capital entre 90% y 200% del PBI/cápita nacional</a:t>
            </a:r>
          </a:p>
          <a:p>
            <a:pPr lvl="2"/>
            <a:r>
              <a:rPr lang="es-AR" sz="2400" dirty="0"/>
              <a:t>PBI/cápita entre 70% y 90% del PBI/cápita nacional</a:t>
            </a:r>
          </a:p>
          <a:p>
            <a:pPr lvl="2"/>
            <a:r>
              <a:rPr lang="es-AR" sz="2400" dirty="0"/>
              <a:t>PBI/cápita menor al 70% del PBI/cápita nacional</a:t>
            </a:r>
          </a:p>
        </p:txBody>
      </p:sp>
    </p:spTree>
    <p:extLst>
      <p:ext uri="{BB962C8B-B14F-4D97-AF65-F5344CB8AC3E}">
        <p14:creationId xmlns:p14="http://schemas.microsoft.com/office/powerpoint/2010/main" val="4270048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03705"/>
            <a:ext cx="10515600" cy="1325563"/>
          </a:xfrm>
        </p:spPr>
        <p:txBody>
          <a:bodyPr/>
          <a:lstStyle/>
          <a:p>
            <a:r>
              <a:rPr lang="es-AR" b="1" cap="small" dirty="0">
                <a:solidFill>
                  <a:prstClr val="black"/>
                </a:solidFill>
              </a:rPr>
              <a:t>Hacia una política federal de </a:t>
            </a:r>
            <a:r>
              <a:rPr lang="es-AR" b="1" cap="small" dirty="0" smtClean="0">
                <a:solidFill>
                  <a:prstClr val="black"/>
                </a:solidFill>
              </a:rPr>
              <a:t>desarrollo</a:t>
            </a:r>
            <a:br>
              <a:rPr lang="es-AR" b="1" cap="small" dirty="0" smtClean="0">
                <a:solidFill>
                  <a:prstClr val="black"/>
                </a:solidFill>
              </a:rPr>
            </a:br>
            <a:r>
              <a:rPr lang="es-AR" sz="3600" cap="small" dirty="0" smtClean="0">
                <a:solidFill>
                  <a:prstClr val="black"/>
                </a:solidFill>
              </a:rPr>
              <a:t>1. Financiamiento </a:t>
            </a:r>
            <a:endParaRPr lang="es-AR" sz="3600" cap="smal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68048"/>
            <a:ext cx="10515600" cy="46009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AR" sz="3200" cap="small" dirty="0" smtClean="0"/>
          </a:p>
          <a:p>
            <a:pPr marL="0" indent="0">
              <a:buNone/>
            </a:pPr>
            <a:r>
              <a:rPr lang="es-AR" sz="3200" cap="small" dirty="0" smtClean="0"/>
              <a:t>Parámetros (2):</a:t>
            </a:r>
          </a:p>
          <a:p>
            <a:r>
              <a:rPr lang="es-A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Recursos</a:t>
            </a:r>
            <a:r>
              <a:rPr lang="es-A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contraparte según PBI/Cápita:</a:t>
            </a:r>
          </a:p>
          <a:p>
            <a:pPr marL="1257300" lvl="2" indent="-342900">
              <a:lnSpc>
                <a:spcPct val="107000"/>
              </a:lnSpc>
              <a:buFont typeface="+mj-lt"/>
              <a:buAutoNum type="alphaLcPeriod"/>
            </a:pPr>
            <a:r>
              <a:rPr lang="es-A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80%</a:t>
            </a:r>
          </a:p>
          <a:p>
            <a:pPr marL="1257300" lvl="2" indent="-342900">
              <a:lnSpc>
                <a:spcPct val="107000"/>
              </a:lnSpc>
              <a:buFont typeface="+mj-lt"/>
              <a:buAutoNum type="alphaLcPeriod"/>
            </a:pPr>
            <a:r>
              <a:rPr lang="es-A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60%</a:t>
            </a:r>
          </a:p>
          <a:p>
            <a:pPr marL="1257300" lvl="2" indent="-342900">
              <a:lnSpc>
                <a:spcPct val="107000"/>
              </a:lnSpc>
              <a:buFont typeface="+mj-lt"/>
              <a:buAutoNum type="alphaLcPeriod"/>
            </a:pPr>
            <a:r>
              <a:rPr lang="es-A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40%</a:t>
            </a:r>
          </a:p>
          <a:p>
            <a:pPr marL="1257300" lvl="2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s-A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20%</a:t>
            </a:r>
            <a:endParaRPr lang="es-AR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AR" dirty="0"/>
              <a:t>Cambio de segmento por incremento o decremento del PBI/cápita:</a:t>
            </a:r>
          </a:p>
          <a:p>
            <a:pPr lvl="1"/>
            <a:r>
              <a:rPr lang="es-AR" dirty="0"/>
              <a:t>Al verificarse tres años seguidos</a:t>
            </a:r>
            <a:endParaRPr lang="es-AR" sz="5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214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AR" b="1" cap="small" dirty="0">
                <a:solidFill>
                  <a:prstClr val="black"/>
                </a:solidFill>
              </a:rPr>
              <a:t>Hacia una política federal de </a:t>
            </a:r>
            <a:r>
              <a:rPr lang="es-AR" b="1" cap="small" dirty="0" smtClean="0">
                <a:solidFill>
                  <a:prstClr val="black"/>
                </a:solidFill>
              </a:rPr>
              <a:t>desarrollo</a:t>
            </a:r>
            <a:br>
              <a:rPr lang="es-AR" b="1" cap="small" dirty="0" smtClean="0">
                <a:solidFill>
                  <a:prstClr val="black"/>
                </a:solidFill>
              </a:rPr>
            </a:br>
            <a:r>
              <a:rPr lang="es-AR" sz="3600" cap="small" dirty="0" smtClean="0">
                <a:solidFill>
                  <a:prstClr val="black"/>
                </a:solidFill>
              </a:rPr>
              <a:t>1.</a:t>
            </a:r>
            <a:r>
              <a:rPr lang="es-AR" sz="3600" b="1" cap="small" dirty="0" smtClean="0">
                <a:solidFill>
                  <a:prstClr val="black"/>
                </a:solidFill>
              </a:rPr>
              <a:t> </a:t>
            </a:r>
            <a:r>
              <a:rPr lang="es-AR" sz="3600" cap="small" dirty="0" smtClean="0">
                <a:solidFill>
                  <a:prstClr val="black"/>
                </a:solidFill>
              </a:rPr>
              <a:t>Financiamiento </a:t>
            </a:r>
            <a:endParaRPr lang="es-AR" sz="3600" cap="small" dirty="0">
              <a:solidFill>
                <a:prstClr val="black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68048"/>
            <a:ext cx="10515600" cy="46009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AR" sz="3200" cap="small" dirty="0" smtClean="0"/>
          </a:p>
          <a:p>
            <a:pPr marL="0" indent="0">
              <a:buNone/>
            </a:pPr>
            <a:r>
              <a:rPr lang="es-AR" sz="3200" cap="small" dirty="0" smtClean="0"/>
              <a:t>Ejercicio:</a:t>
            </a:r>
          </a:p>
          <a:p>
            <a:pPr marL="0" indent="0">
              <a:buNone/>
            </a:pPr>
            <a:endParaRPr lang="es-AR" sz="3200" cap="small" dirty="0" smtClean="0"/>
          </a:p>
          <a:p>
            <a:pPr marL="1257300" lvl="2" indent="-342900">
              <a:lnSpc>
                <a:spcPct val="107000"/>
              </a:lnSpc>
              <a:buFont typeface="+mj-lt"/>
              <a:buAutoNum type="alphaLcPeriod"/>
            </a:pPr>
            <a:r>
              <a:rPr lang="es-A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80% </a:t>
            </a:r>
            <a:r>
              <a:rPr lang="es-AR" sz="2800" dirty="0"/>
              <a:t>CABA, Neuquén, Santa Cruz, Tierra del Fuego</a:t>
            </a:r>
            <a:endParaRPr lang="es-AR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7000"/>
              </a:lnSpc>
              <a:buFont typeface="+mj-lt"/>
              <a:buAutoNum type="alphaLcPeriod"/>
            </a:pPr>
            <a:r>
              <a:rPr lang="es-A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60% </a:t>
            </a:r>
            <a:r>
              <a:rPr lang="es-AR" sz="2800" dirty="0" smtClean="0"/>
              <a:t>Catamarca</a:t>
            </a:r>
            <a:r>
              <a:rPr lang="es-AR" sz="2800" dirty="0"/>
              <a:t>, Chubut, Córdoba, La Pampa, Mendoza, San Luis, Santa Fe</a:t>
            </a:r>
            <a:endParaRPr lang="es-AR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7000"/>
              </a:lnSpc>
              <a:buFont typeface="+mj-lt"/>
              <a:buAutoNum type="alphaLcPeriod"/>
            </a:pPr>
            <a:r>
              <a:rPr lang="es-A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40% </a:t>
            </a:r>
            <a:r>
              <a:rPr lang="es-AR" sz="2800" dirty="0"/>
              <a:t>Buenos Aires, Entre Ríos, La Rioja, Río Negro</a:t>
            </a:r>
            <a:endParaRPr lang="es-AR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s-A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20% </a:t>
            </a:r>
            <a:r>
              <a:rPr lang="es-AR" sz="2800" dirty="0"/>
              <a:t>Chaco, Corrientes, Formosa, Jujuy, Misiones, Salta, San Juan, Santiago del Estero, </a:t>
            </a:r>
            <a:r>
              <a:rPr lang="es-AR" sz="2800" dirty="0" smtClean="0"/>
              <a:t>Tucumán</a:t>
            </a:r>
            <a:endParaRPr lang="es-AR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797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AR" b="1" cap="small" dirty="0" smtClean="0"/>
              <a:t/>
            </a:r>
            <a:br>
              <a:rPr lang="es-AR" b="1" cap="small" dirty="0" smtClean="0"/>
            </a:br>
            <a:r>
              <a:rPr lang="es-AR" b="1" cap="small" dirty="0" smtClean="0"/>
              <a:t>Hacia una política federal de desarrollo</a:t>
            </a:r>
            <a:br>
              <a:rPr lang="es-AR" b="1" cap="small" dirty="0" smtClean="0"/>
            </a:br>
            <a:r>
              <a:rPr lang="es-AR" sz="4000" cap="small" dirty="0" smtClean="0"/>
              <a:t>2. </a:t>
            </a:r>
            <a:r>
              <a:rPr lang="es-AR" sz="4000" cap="smal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Instituciones </a:t>
            </a:r>
            <a:r>
              <a:rPr lang="es-AR" sz="4000" cap="sm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la gestión </a:t>
            </a:r>
            <a:r>
              <a:rPr lang="es-AR" sz="4000" cap="smal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multinivel </a:t>
            </a:r>
            <a:r>
              <a:rPr lang="es-A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A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AR" b="1" cap="smal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AR" cap="small" dirty="0" smtClean="0"/>
              <a:t>Nivel nacional</a:t>
            </a:r>
          </a:p>
          <a:p>
            <a:pPr marL="0" indent="0">
              <a:buNone/>
            </a:pPr>
            <a:endParaRPr lang="es-AR" dirty="0" smtClean="0"/>
          </a:p>
          <a:p>
            <a:pPr lvl="1"/>
            <a:r>
              <a:rPr lang="es-AR" dirty="0" smtClean="0"/>
              <a:t>Instituciones (normas y organizaciones)</a:t>
            </a:r>
          </a:p>
          <a:p>
            <a:pPr lvl="1"/>
            <a:r>
              <a:rPr lang="es-AR" dirty="0" smtClean="0"/>
              <a:t>Acuerdos comerciales internacionales</a:t>
            </a:r>
          </a:p>
          <a:p>
            <a:pPr lvl="1"/>
            <a:r>
              <a:rPr lang="es-AR" dirty="0" smtClean="0"/>
              <a:t>Financiación (llegar a 1% del PBI en 5/10 años)</a:t>
            </a:r>
          </a:p>
          <a:p>
            <a:pPr lvl="1"/>
            <a:r>
              <a:rPr lang="es-AR" dirty="0" smtClean="0"/>
              <a:t>Grandes lineamientos nacionales (acordados, ver UE / NO DEFINE SECTORES)</a:t>
            </a:r>
          </a:p>
          <a:p>
            <a:pPr lvl="1"/>
            <a:r>
              <a:rPr lang="es-AR" dirty="0" smtClean="0"/>
              <a:t>Construcción de capacidades (en los tres niveles)</a:t>
            </a:r>
          </a:p>
          <a:p>
            <a:pPr lvl="1"/>
            <a:r>
              <a:rPr lang="es-AR" dirty="0" smtClean="0"/>
              <a:t>Ciencia, tecnologías e innovación </a:t>
            </a:r>
            <a:r>
              <a:rPr lang="es-AR" b="1" dirty="0" smtClean="0"/>
              <a:t>transversales</a:t>
            </a:r>
            <a:r>
              <a:rPr lang="es-AR" dirty="0" smtClean="0"/>
              <a:t> (INTI, INTA, SENASA, CONICET -con cambio de incentivos, menos </a:t>
            </a:r>
            <a:r>
              <a:rPr lang="es-AR" dirty="0" err="1" smtClean="0"/>
              <a:t>papers</a:t>
            </a:r>
            <a:r>
              <a:rPr lang="es-AR" dirty="0" smtClean="0"/>
              <a:t>, más vinculación, ver modelos de otros países-)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0145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648</Words>
  <Application>Microsoft Office PowerPoint</Application>
  <PresentationFormat>Panorámica</PresentationFormat>
  <Paragraphs>104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Tema de Office</vt:lpstr>
      <vt:lpstr>3_Tema de Office</vt:lpstr>
      <vt:lpstr>Jornadas Internacionales de Finanzas Públicas</vt:lpstr>
      <vt:lpstr>Coparticipación como sistema de incentivos para el desarrollo</vt:lpstr>
      <vt:lpstr> Argentina: incentivos perversos difíciles de modificar </vt:lpstr>
      <vt:lpstr> Fondo de convergencia para la Argentina Hacia una política federal de desarrollo  </vt:lpstr>
      <vt:lpstr>Hacia una política federal de desarrollo Condiciones</vt:lpstr>
      <vt:lpstr>Hacia una política federal de desarrollo 1. Financiamiento </vt:lpstr>
      <vt:lpstr>Hacia una política federal de desarrollo 1. Financiamiento </vt:lpstr>
      <vt:lpstr>Hacia una política federal de desarrollo 1. Financiamiento </vt:lpstr>
      <vt:lpstr> Hacia una política federal de desarrollo 2. Instituciones para la gestión multinivel  </vt:lpstr>
      <vt:lpstr>Hacia una política federal de desarrollo 2. Instituciones para la gestión multinivel</vt:lpstr>
      <vt:lpstr>Hacia una política federal de desarrollo 2. Instituciones para la gestión multinivel</vt:lpstr>
      <vt:lpstr>Hacia una política federal de desarrollo 2. Instituciones para la gestión multinivel</vt:lpstr>
      <vt:lpstr>Hacia una política federal de desarrollo 3. Construcción de capacidades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</dc:creator>
  <cp:lastModifiedBy>Admin</cp:lastModifiedBy>
  <cp:revision>17</cp:revision>
  <dcterms:created xsi:type="dcterms:W3CDTF">2020-09-22T17:02:25Z</dcterms:created>
  <dcterms:modified xsi:type="dcterms:W3CDTF">2020-09-28T17:28:32Z</dcterms:modified>
</cp:coreProperties>
</file>